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264DF-04DC-6B4C-84DB-91D599042DDF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96F23-C0BC-1147-919A-119B70FDD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49. Bean, garbanzo.  Seed</a:t>
            </a:r>
            <a:r>
              <a:rPr lang="en-US" baseline="0" dirty="0" smtClean="0"/>
              <a:t> coat (</a:t>
            </a:r>
            <a:r>
              <a:rPr lang="en-US" baseline="0" dirty="0" err="1" smtClean="0"/>
              <a:t>testa</a:t>
            </a:r>
            <a:r>
              <a:rPr lang="en-US" baseline="0" dirty="0" smtClean="0"/>
              <a:t>). S</a:t>
            </a:r>
            <a:r>
              <a:rPr lang="en-US" dirty="0" smtClean="0"/>
              <a:t>econd layer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50.</a:t>
            </a:r>
            <a:r>
              <a:rPr lang="en-US" baseline="0" dirty="0" smtClean="0"/>
              <a:t> </a:t>
            </a:r>
            <a:r>
              <a:rPr lang="en-US" dirty="0" smtClean="0"/>
              <a:t>Bean, garbanzo.  </a:t>
            </a:r>
            <a:r>
              <a:rPr lang="en-US" dirty="0" err="1" smtClean="0"/>
              <a:t>Testa</a:t>
            </a:r>
            <a:r>
              <a:rPr lang="en-US" dirty="0" smtClean="0"/>
              <a:t>.  Second layer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9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41</a:t>
            </a:r>
            <a:r>
              <a:rPr lang="en-US" smtClean="0"/>
              <a:t>.</a:t>
            </a:r>
            <a:r>
              <a:rPr lang="en-US" sz="1200" b="1" i="1" smtClean="0">
                <a:solidFill>
                  <a:srgbClr val="FFFFFF"/>
                </a:solidFill>
              </a:rPr>
              <a:t> </a:t>
            </a:r>
            <a:r>
              <a:rPr lang="en-US" b="1" i="1" smtClean="0"/>
              <a:t>Cicer</a:t>
            </a:r>
            <a:r>
              <a:rPr lang="en-US" b="1" i="1" dirty="0" smtClean="0"/>
              <a:t> </a:t>
            </a:r>
            <a:r>
              <a:rPr lang="en-US" b="1" i="1" dirty="0" err="1" smtClean="0"/>
              <a:t>arietinum</a:t>
            </a:r>
            <a:r>
              <a:rPr lang="en-US" b="1" i="1" dirty="0" smtClean="0"/>
              <a:t> </a:t>
            </a:r>
            <a:r>
              <a:rPr lang="en-US" b="1" i="0" dirty="0" smtClean="0"/>
              <a:t>L.  </a:t>
            </a:r>
            <a:r>
              <a:rPr lang="en-US" b="0" i="0" dirty="0" smtClean="0"/>
              <a:t>B</a:t>
            </a:r>
            <a:r>
              <a:rPr lang="en-US" dirty="0" smtClean="0"/>
              <a:t>ean, garbanzo (= chickpea).</a:t>
            </a:r>
            <a:r>
              <a:rPr lang="en-US" baseline="0" dirty="0" smtClean="0"/>
              <a:t>  Pulp parenchymal cells stained with </a:t>
            </a:r>
            <a:r>
              <a:rPr lang="en-US" baseline="0" dirty="0" err="1" smtClean="0"/>
              <a:t>safranin</a:t>
            </a:r>
            <a:r>
              <a:rPr lang="en-US" baseline="0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42. Bean, garbanzo.  Pulp parenchymal</a:t>
            </a:r>
            <a:r>
              <a:rPr lang="en-US" baseline="0" dirty="0" smtClean="0"/>
              <a:t> </a:t>
            </a:r>
            <a:r>
              <a:rPr lang="en-US" dirty="0" smtClean="0"/>
              <a:t>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5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43. Bean, garbanzo.  Pulp parenchymal cells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4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44. Bean, garbanzo.  Pulp </a:t>
            </a:r>
            <a:r>
              <a:rPr lang="en-US" dirty="0" err="1" smtClean="0"/>
              <a:t>parencyhmal</a:t>
            </a:r>
            <a:r>
              <a:rPr lang="en-US" dirty="0" smtClean="0"/>
              <a:t> cell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83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45. Bean, garbanzo.  SEM of pulp parenchymal cells.  SEM courtesy of Dr. Meredith A. Lane.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46. Bean, garbanzo.  Seed coat (</a:t>
            </a:r>
            <a:r>
              <a:rPr lang="en-US" dirty="0" err="1" smtClean="0"/>
              <a:t>testa</a:t>
            </a:r>
            <a:r>
              <a:rPr lang="en-US" dirty="0" smtClean="0"/>
              <a:t>) outer layer, stained with </a:t>
            </a:r>
            <a:r>
              <a:rPr lang="en-US" dirty="0" err="1" smtClean="0"/>
              <a:t>safranin</a:t>
            </a:r>
            <a:r>
              <a:rPr lang="en-US" dirty="0" smtClean="0"/>
              <a:t>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47. Bean, garbanzo.  </a:t>
            </a:r>
            <a:r>
              <a:rPr lang="en-US" dirty="0" err="1" smtClean="0"/>
              <a:t>Testa</a:t>
            </a:r>
            <a:r>
              <a:rPr lang="en-US" dirty="0" smtClean="0"/>
              <a:t> (seed coat).  Outer layer stained with </a:t>
            </a:r>
            <a:r>
              <a:rPr lang="en-US" dirty="0" err="1" smtClean="0"/>
              <a:t>safranin</a:t>
            </a:r>
            <a:r>
              <a:rPr lang="en-US" dirty="0" smtClean="0"/>
              <a:t>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91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48. Bean, garbanzo.  </a:t>
            </a:r>
            <a:r>
              <a:rPr lang="en-US" dirty="0" err="1" smtClean="0"/>
              <a:t>Testa</a:t>
            </a:r>
            <a:r>
              <a:rPr lang="en-US" dirty="0" smtClean="0"/>
              <a:t>. Outer layer stained with </a:t>
            </a:r>
            <a:r>
              <a:rPr lang="en-US" dirty="0" err="1" smtClean="0"/>
              <a:t>safranin</a:t>
            </a:r>
            <a:r>
              <a:rPr lang="en-US" dirty="0" smtClean="0"/>
              <a:t>, 40X.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1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6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28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DDD7-6E53-1E4C-BAF7-EAD8EB34F82A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80B3-7DA7-004A-B1AB-F1AFA75AE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1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Bean: Garbanzo (Chickpea)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068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testa saf 2nd layer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4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testa saf 2nd layer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8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banzo pulp saf 10X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2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pulp s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7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pulp saf 25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34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pulp saf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8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9405" y="6397228"/>
            <a:ext cx="90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100 µm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Lane garbanzo SEM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0" y="116981"/>
            <a:ext cx="9115330" cy="6583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80298" y="6413939"/>
            <a:ext cx="84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100µm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6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arbanzo testa saf 10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7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testa saf 25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2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banzo testa saf 40X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Macintosh PowerPoint</Application>
  <PresentationFormat>On-screen Show (4:3)</PresentationFormat>
  <Paragraphs>30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2016-02-05T17:03:27Z</dcterms:created>
  <dcterms:modified xsi:type="dcterms:W3CDTF">2016-02-05T17:04:13Z</dcterms:modified>
</cp:coreProperties>
</file>